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79" r:id="rId5"/>
    <p:sldId id="258" r:id="rId6"/>
    <p:sldId id="278" r:id="rId7"/>
    <p:sldId id="259" r:id="rId8"/>
    <p:sldId id="276" r:id="rId9"/>
    <p:sldId id="262" r:id="rId10"/>
    <p:sldId id="263" r:id="rId11"/>
    <p:sldId id="267" r:id="rId12"/>
    <p:sldId id="266" r:id="rId13"/>
    <p:sldId id="269" r:id="rId14"/>
    <p:sldId id="271" r:id="rId15"/>
    <p:sldId id="270" r:id="rId16"/>
    <p:sldId id="268" r:id="rId17"/>
    <p:sldId id="273" r:id="rId18"/>
    <p:sldId id="277" r:id="rId19"/>
    <p:sldId id="283" r:id="rId20"/>
    <p:sldId id="272" r:id="rId2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9EECD0-85B7-4186-A717-7297187A68E2}" type="datetimeFigureOut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8BB46F2-93D6-4988-AEDE-18782327A2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347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F1905-284A-4BCC-9985-86E9DD4B947B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61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A142-F353-4A74-A9BF-283EA08820A9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591D-DDC6-454C-9F24-9D010B9A2E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829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F3DE-FD18-4257-B866-6D0AA6F17285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1999-420A-48C9-B634-BB927CCA0F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08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3523-0D8D-4180-8B75-90536839C16C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5010-7DB3-4A35-85DB-C4C8CEEFAC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478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3E4BB9-6452-480E-AD55-08DCAC9F44B3}" type="datetimeFigureOut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4DD134-0A77-4E14-9025-0804DB4B8A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2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3E4BB9-6452-480E-AD55-08DCAC9F44B3}" type="datetimeFigureOut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747108-995E-484D-9C70-DB03908B8C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294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3483-2B29-414A-BF0B-9111C7045B60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B100-ECD3-4B69-AD96-F4E03027AE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799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5973-8327-4EA8-ACE8-3F8FD0FF0970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B59B-91FE-4DE6-BC01-D13FC334FE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596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3F43-7BD5-4AE1-A20D-C6FBC6CDCA19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1692-9CEF-40FA-AB82-4B41344E84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22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296C-CF35-4393-8D89-5C547EDD1E3E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CD72-B307-4FB2-8A3F-172A185E9D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89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5011-2B85-477C-BF75-B01299BEFB5F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7DFB-94DF-41FB-AB68-1A0AC2F940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802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A2B-7185-4F65-88B8-4F157001DE72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02CE-12D1-488B-8014-F093CBC98C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75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076A-9AE8-49C2-BB67-4303AD303924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1F73-C9B7-4DB3-867A-87E27E76CB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329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6322-5FB3-4A72-9B15-183C0ABC1146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44FA-9EDF-4921-ABFC-FCD9A35E51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15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F874E-3463-44C8-AB45-7B0FF7012874}" type="datetime1">
              <a:rPr lang="cs-CZ"/>
              <a:pPr>
                <a:defRPr/>
              </a:pPr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4750E2-2894-429D-8343-5944C1A719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1"/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1" r="49400"/>
          <a:stretch>
            <a:fillRect/>
          </a:stretch>
        </p:blipFill>
        <p:spPr bwMode="auto">
          <a:xfrm>
            <a:off x="6529388" y="0"/>
            <a:ext cx="26146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175" y="0"/>
            <a:ext cx="6413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1014413" y="4602163"/>
            <a:ext cx="7772400" cy="1470025"/>
          </a:xfrm>
        </p:spPr>
        <p:txBody>
          <a:bodyPr/>
          <a:lstStyle/>
          <a:p>
            <a:pPr algn="r" eaLnBrk="1" hangingPunct="1"/>
            <a:r>
              <a:rPr lang="cs-CZ" altLang="cs-CZ" sz="2800" smtClean="0">
                <a:solidFill>
                  <a:schemeClr val="bg1"/>
                </a:solidFill>
              </a:rPr>
              <a:t>SEMTINZONE</a:t>
            </a:r>
            <a:br>
              <a:rPr lang="cs-CZ" altLang="cs-CZ" sz="2800" smtClean="0">
                <a:solidFill>
                  <a:schemeClr val="bg1"/>
                </a:solidFill>
              </a:rPr>
            </a:br>
            <a:r>
              <a:rPr lang="cs-CZ" altLang="cs-CZ" sz="2800" smtClean="0">
                <a:solidFill>
                  <a:schemeClr val="bg1"/>
                </a:solidFill>
              </a:rPr>
              <a:t>The Chemical Park</a:t>
            </a:r>
          </a:p>
        </p:txBody>
      </p:sp>
      <p:sp>
        <p:nvSpPr>
          <p:cNvPr id="6147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8BFB5F-0F1D-4173-80D2-D3F31E263714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835150" y="1341438"/>
            <a:ext cx="7308850" cy="4968875"/>
          </a:xfrm>
        </p:spPr>
        <p:txBody>
          <a:bodyPr>
            <a:normAutofit/>
          </a:bodyPr>
          <a:lstStyle/>
          <a:p>
            <a:pPr indent="-165100" eaLnBrk="1" hangingPunct="1">
              <a:buFont typeface="Arial" charset="0"/>
              <a:buChar char="•"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Areál </a:t>
            </a:r>
            <a:r>
              <a:rPr lang="cs-CZ" sz="1800" dirty="0" err="1" smtClean="0">
                <a:solidFill>
                  <a:srgbClr val="404040"/>
                </a:solidFill>
              </a:rPr>
              <a:t>SemtinZone</a:t>
            </a:r>
            <a:r>
              <a:rPr lang="cs-CZ" sz="1800" dirty="0" smtClean="0">
                <a:solidFill>
                  <a:srgbClr val="404040"/>
                </a:solidFill>
              </a:rPr>
              <a:t> má vlastní teplárnu s výrobou </a:t>
            </a:r>
            <a:r>
              <a:rPr lang="cs-CZ" sz="1800" dirty="0" err="1" smtClean="0">
                <a:solidFill>
                  <a:srgbClr val="404040"/>
                </a:solidFill>
              </a:rPr>
              <a:t>el.energie</a:t>
            </a:r>
            <a:endParaRPr lang="cs-CZ" sz="1800" dirty="0" smtClean="0">
              <a:solidFill>
                <a:srgbClr val="404040"/>
              </a:solidFill>
            </a:endParaRPr>
          </a:p>
          <a:p>
            <a:pPr indent="-165100" eaLnBrk="1" hangingPunct="1">
              <a:buFont typeface="Arial" charset="0"/>
              <a:buChar char="•"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V současnosti je zde energetický zdroj s instalovaným výkonem 332 </a:t>
            </a:r>
            <a:r>
              <a:rPr lang="cs-CZ" sz="1800" dirty="0" err="1" smtClean="0">
                <a:solidFill>
                  <a:srgbClr val="404040"/>
                </a:solidFill>
              </a:rPr>
              <a:t>MWt</a:t>
            </a:r>
            <a:r>
              <a:rPr lang="cs-CZ" sz="1800" dirty="0" smtClean="0">
                <a:solidFill>
                  <a:srgbClr val="404040"/>
                </a:solidFill>
              </a:rPr>
              <a:t> </a:t>
            </a:r>
          </a:p>
          <a:p>
            <a:pPr indent="-165100" eaLnBrk="1" hangingPunct="1">
              <a:buFont typeface="Arial" charset="0"/>
              <a:buChar char="•"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Probíhá kompletní rekonstrukce </a:t>
            </a:r>
          </a:p>
          <a:p>
            <a:pPr marL="177800" indent="0" eaLnBrk="1" hangingPunct="1">
              <a:buFont typeface="Arial" charset="0"/>
              <a:buNone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     - snížení emisí z legislativních důvodů</a:t>
            </a:r>
          </a:p>
          <a:p>
            <a:pPr indent="-165100" eaLnBrk="1" hangingPunct="1">
              <a:buFontTx/>
              <a:buNone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     - vybudování 3 nových kotlů: 1.etapa plynový kotel a fluidní kotel,    2.etapa </a:t>
            </a:r>
            <a:r>
              <a:rPr lang="cs-CZ" sz="1800" dirty="0" err="1" smtClean="0">
                <a:solidFill>
                  <a:srgbClr val="404040"/>
                </a:solidFill>
              </a:rPr>
              <a:t>cirkofluidní</a:t>
            </a:r>
            <a:r>
              <a:rPr lang="cs-CZ" sz="1800" dirty="0" smtClean="0">
                <a:solidFill>
                  <a:srgbClr val="404040"/>
                </a:solidFill>
              </a:rPr>
              <a:t> kotel</a:t>
            </a:r>
          </a:p>
          <a:p>
            <a:pPr indent="-165100" eaLnBrk="1" hangingPunct="1">
              <a:buFontTx/>
              <a:buNone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     - suroviny: hnědé uhlí, černé uhlí, zemní plyn, biomasa</a:t>
            </a:r>
          </a:p>
          <a:p>
            <a:pPr indent="-165100" eaLnBrk="1" hangingPunct="1">
              <a:buFontTx/>
              <a:buNone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     - zlepšení ekonomiky výroby a regulačních schopností zdroje</a:t>
            </a:r>
          </a:p>
          <a:p>
            <a:pPr indent="-165100" eaLnBrk="1" hangingPunct="1">
              <a:buFontTx/>
              <a:buNone/>
              <a:defRPr/>
            </a:pPr>
            <a:endParaRPr lang="cs-CZ" sz="800" dirty="0" smtClean="0">
              <a:solidFill>
                <a:srgbClr val="404040"/>
              </a:solidFill>
            </a:endParaRPr>
          </a:p>
          <a:p>
            <a:pPr indent="-165100" eaLnBrk="1" hangingPunct="1">
              <a:buFont typeface="Arial" charset="0"/>
              <a:buChar char="•"/>
              <a:defRPr/>
            </a:pPr>
            <a:r>
              <a:rPr lang="cs-CZ" sz="1800" b="1" dirty="0" smtClean="0">
                <a:solidFill>
                  <a:srgbClr val="404040"/>
                </a:solidFill>
              </a:rPr>
              <a:t>Média</a:t>
            </a:r>
            <a:r>
              <a:rPr lang="cs-CZ" sz="1800" dirty="0" smtClean="0">
                <a:solidFill>
                  <a:srgbClr val="404040"/>
                </a:solidFill>
              </a:rPr>
              <a:t>:    - pára, elektřina</a:t>
            </a:r>
          </a:p>
          <a:p>
            <a:pPr indent="-165100" eaLnBrk="1" hangingPunct="1">
              <a:buFontTx/>
              <a:buNone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                    - zemní plyn, stlačený vzduch, dusík</a:t>
            </a:r>
          </a:p>
          <a:p>
            <a:pPr indent="-165100" eaLnBrk="1" hangingPunct="1">
              <a:buFontTx/>
              <a:buNone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                    - </a:t>
            </a:r>
            <a:r>
              <a:rPr lang="cs-CZ" sz="1800" dirty="0" err="1" smtClean="0">
                <a:solidFill>
                  <a:srgbClr val="404040"/>
                </a:solidFill>
              </a:rPr>
              <a:t>demi</a:t>
            </a:r>
            <a:r>
              <a:rPr lang="cs-CZ" sz="1800" dirty="0" smtClean="0">
                <a:solidFill>
                  <a:srgbClr val="404040"/>
                </a:solidFill>
              </a:rPr>
              <a:t> voda, užitková vody, chladící voda, pitná voda</a:t>
            </a:r>
          </a:p>
          <a:p>
            <a:pPr eaLnBrk="1" hangingPunct="1">
              <a:buFontTx/>
              <a:buNone/>
              <a:defRPr/>
            </a:pPr>
            <a:endParaRPr lang="cs-CZ" sz="1800" dirty="0" smtClean="0">
              <a:solidFill>
                <a:srgbClr val="404040"/>
              </a:solidFill>
            </a:endParaRPr>
          </a:p>
        </p:txBody>
      </p:sp>
      <p:pic>
        <p:nvPicPr>
          <p:cNvPr id="16387" name="Obrázek 3" descr="page-ener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229225"/>
            <a:ext cx="51847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 smtClean="0"/>
              <a:t>Technická infrastruktura</a:t>
            </a:r>
          </a:p>
          <a:p>
            <a:pPr eaLnBrk="1" hangingPunct="1">
              <a:defRPr/>
            </a:pPr>
            <a:r>
              <a:rPr lang="cs-CZ" sz="2800" b="1" dirty="0" smtClean="0"/>
              <a:t>Energie a média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9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E6CE5C-BAFF-4474-B33C-025DD121BF03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 txBox="1">
            <a:spLocks/>
          </p:cNvSpPr>
          <p:nvPr/>
        </p:nvSpPr>
        <p:spPr bwMode="auto">
          <a:xfrm>
            <a:off x="1908175" y="1196975"/>
            <a:ext cx="70564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404040"/>
                </a:solidFill>
              </a:rPr>
              <a:t>Voda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1800">
                <a:solidFill>
                  <a:srgbClr val="404040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1800">
                <a:solidFill>
                  <a:srgbClr val="404040"/>
                </a:solidFill>
              </a:rPr>
              <a:t>130 km kanalizací (A dešťová, B a C chemická)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1800">
                <a:solidFill>
                  <a:srgbClr val="404040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1800">
                <a:solidFill>
                  <a:srgbClr val="404040"/>
                </a:solidFill>
              </a:rPr>
              <a:t>Stoková síť je kanalizací pro veřejnou potřebu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1800">
                <a:solidFill>
                  <a:srgbClr val="404040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1800">
                <a:solidFill>
                  <a:srgbClr val="404040"/>
                </a:solidFill>
              </a:rPr>
              <a:t>Napojeno na biologickou čistírnu odpadních vod (v majetku firmy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404040"/>
                </a:solidFill>
              </a:rPr>
              <a:t>    Vodovody a kanalizace Pardubice)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404040"/>
                </a:solidFill>
              </a:rPr>
              <a:t>Odpady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1800">
                <a:solidFill>
                  <a:srgbClr val="404040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1800">
                <a:solidFill>
                  <a:srgbClr val="404040"/>
                </a:solidFill>
              </a:rPr>
              <a:t>Odpady předávány k likvidaci nebo využití oprávněné osobě v rámci komplexního odpadového hospodářství (KOH)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1800">
                <a:solidFill>
                  <a:srgbClr val="404040"/>
                </a:solidFill>
              </a:rPr>
              <a:t>  Možnost zajistit likvidaci odpadů provozovatelem KOH na základě  separátní smlouvy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404040"/>
                </a:solidFill>
              </a:rPr>
              <a:t>Ovzduší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1800">
                <a:solidFill>
                  <a:srgbClr val="404040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1800">
                <a:solidFill>
                  <a:srgbClr val="404040"/>
                </a:solidFill>
              </a:rPr>
              <a:t>Odpovědnost za emise a plnění legislativních požadavků  je podle </a:t>
            </a:r>
            <a:r>
              <a:rPr lang="cs-CZ" altLang="cs-CZ" sz="1800">
                <a:solidFill>
                  <a:srgbClr val="404040"/>
                </a:solidFill>
                <a:latin typeface="Arial" panose="020B0604020202020204" pitchFamily="34" charset="0"/>
              </a:rPr>
              <a:t>           </a:t>
            </a:r>
            <a:r>
              <a:rPr lang="cs-CZ" altLang="cs-CZ" sz="1800">
                <a:solidFill>
                  <a:srgbClr val="404040"/>
                </a:solidFill>
              </a:rPr>
              <a:t>platných právních předpisů na provozovateli zdroje znečišťování ovzduší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 smtClean="0"/>
              <a:t>Odpadové hospodářství a ekologie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1E8D7-E528-4785-B51C-6D1764C69ED4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350516" y="1844824"/>
            <a:ext cx="6757988" cy="2664296"/>
          </a:xfrm>
          <a:extLst/>
        </p:spPr>
        <p:txBody>
          <a:bodyPr numCol="2"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Ostraha majetku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Požární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Dispečerské služby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Personalistika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Služby údržby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Správa areálu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a telekomunikace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Legislativa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BOZP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hygiena práce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Stravování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Vstup a vjezd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Zdravotní péče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logistika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Pronájem speciální techniky 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Servis techniky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Silniční váha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Poštovní služby</a:t>
            </a:r>
          </a:p>
        </p:txBody>
      </p:sp>
      <p:pic>
        <p:nvPicPr>
          <p:cNvPr id="18435" name="Obrázek 3" descr="page-serv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9"/>
          <a:stretch>
            <a:fillRect/>
          </a:stretch>
        </p:blipFill>
        <p:spPr bwMode="auto">
          <a:xfrm>
            <a:off x="4929188" y="5164138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ek 5" descr="page-serv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4"/>
          <a:stretch>
            <a:fillRect/>
          </a:stretch>
        </p:blipFill>
        <p:spPr bwMode="auto">
          <a:xfrm>
            <a:off x="1763713" y="5164138"/>
            <a:ext cx="1582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6" descr="page-serv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6" b="33791"/>
          <a:stretch>
            <a:fillRect/>
          </a:stretch>
        </p:blipFill>
        <p:spPr bwMode="auto">
          <a:xfrm>
            <a:off x="3346450" y="5164138"/>
            <a:ext cx="15827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/>
              <a:t>Areálové služby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9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DC8FDF-EDBF-4B9B-91D4-AC1A0B3374AD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5"/>
          <p:cNvSpPr>
            <a:spLocks noChangeArrowheads="1"/>
          </p:cNvSpPr>
          <p:nvPr/>
        </p:nvSpPr>
        <p:spPr bwMode="auto">
          <a:xfrm>
            <a:off x="911225" y="1196975"/>
            <a:ext cx="77724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600"/>
          </a:p>
        </p:txBody>
      </p:sp>
      <p:sp>
        <p:nvSpPr>
          <p:cNvPr id="19459" name="Rectangle 75"/>
          <p:cNvSpPr>
            <a:spLocks noChangeArrowheads="1"/>
          </p:cNvSpPr>
          <p:nvPr/>
        </p:nvSpPr>
        <p:spPr bwMode="auto">
          <a:xfrm>
            <a:off x="1042988" y="1196975"/>
            <a:ext cx="77724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600"/>
          </a:p>
        </p:txBody>
      </p:sp>
      <p:pic>
        <p:nvPicPr>
          <p:cNvPr id="19460" name="Obrázek 5" descr="page-transpor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84763"/>
            <a:ext cx="51847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20638" y="1700213"/>
            <a:ext cx="70564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 smtClean="0"/>
              <a:t>Doprava, spediční služby, cla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051050" y="1341438"/>
            <a:ext cx="6553200" cy="4968875"/>
          </a:xfrm>
        </p:spPr>
        <p:txBody>
          <a:bodyPr>
            <a:normAutofit/>
          </a:bodyPr>
          <a:lstStyle/>
          <a:p>
            <a:pPr eaLnBrk="1" hangingPunct="1">
              <a:buFont typeface="Webdings" pitchFamily="18" charset="2"/>
              <a:buNone/>
              <a:defRPr/>
            </a:pPr>
            <a:r>
              <a:rPr lang="cs-CZ" sz="1800" b="1" dirty="0">
                <a:solidFill>
                  <a:srgbClr val="404040"/>
                </a:solidFill>
                <a:cs typeface="Times New Roman" pitchFamily="18" charset="0"/>
              </a:rPr>
              <a:t>Železniční přeprava, vlečka</a:t>
            </a:r>
            <a:r>
              <a:rPr lang="cs-CZ" sz="1800" dirty="0">
                <a:solidFill>
                  <a:srgbClr val="40404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  <a:cs typeface="Times New Roman" pitchFamily="18" charset="0"/>
              </a:rPr>
              <a:t>43 km kolejí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  <a:cs typeface="Times New Roman" pitchFamily="18" charset="0"/>
              </a:rPr>
              <a:t>Zprostředkování železniční přepravy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  <a:cs typeface="Times New Roman" pitchFamily="18" charset="0"/>
              </a:rPr>
              <a:t>Zprostředkování nájmu železničních vozů</a:t>
            </a:r>
            <a:endParaRPr lang="cs-CZ" sz="1800" dirty="0">
              <a:solidFill>
                <a:srgbClr val="404040"/>
              </a:solidFill>
            </a:endParaRPr>
          </a:p>
          <a:p>
            <a:pPr eaLnBrk="1" hangingPunct="1">
              <a:buFont typeface="Webdings" pitchFamily="18" charset="2"/>
              <a:buNone/>
              <a:defRPr/>
            </a:pPr>
            <a:r>
              <a:rPr lang="cs-CZ" sz="1800" b="1" dirty="0">
                <a:solidFill>
                  <a:srgbClr val="404040"/>
                </a:solidFill>
              </a:rPr>
              <a:t>Spedice</a:t>
            </a:r>
            <a:endParaRPr lang="cs-CZ" sz="1800" b="1" dirty="0">
              <a:solidFill>
                <a:srgbClr val="404040"/>
              </a:solidFill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  <a:cs typeface="Times New Roman" pitchFamily="18" charset="0"/>
              </a:rPr>
              <a:t>Zajišťování přepravy v celém spektru druhů</a:t>
            </a:r>
            <a:r>
              <a:rPr lang="cs-CZ" sz="1800" dirty="0">
                <a:solidFill>
                  <a:srgbClr val="404040"/>
                </a:solidFill>
              </a:rPr>
              <a:t> pro export i import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</a:rPr>
              <a:t>Vystavování dokladů CMR včetně přeprav ADR, RID, IMDG, IATA</a:t>
            </a:r>
          </a:p>
          <a:p>
            <a:pPr eaLnBrk="1" hangingPunct="1">
              <a:buFont typeface="Webdings" pitchFamily="18" charset="2"/>
              <a:buNone/>
              <a:defRPr/>
            </a:pPr>
            <a:r>
              <a:rPr lang="cs-CZ" sz="1800" b="1" dirty="0">
                <a:solidFill>
                  <a:srgbClr val="404040"/>
                </a:solidFill>
              </a:rPr>
              <a:t>Celní problematika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</a:rPr>
              <a:t>Vyřízení dovozních i vývozních formalit s celním </a:t>
            </a:r>
            <a:r>
              <a:rPr lang="cs-CZ" sz="1800" dirty="0" smtClean="0">
                <a:solidFill>
                  <a:srgbClr val="404040"/>
                </a:solidFill>
              </a:rPr>
              <a:t>úřadem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1800" dirty="0" smtClean="0">
                <a:solidFill>
                  <a:srgbClr val="404040"/>
                </a:solidFill>
              </a:rPr>
              <a:t>Vystavování </a:t>
            </a:r>
            <a:r>
              <a:rPr lang="cs-CZ" sz="1800" dirty="0">
                <a:solidFill>
                  <a:srgbClr val="404040"/>
                </a:solidFill>
              </a:rPr>
              <a:t>celních dokladů (EUR1, A.TR, T2L</a:t>
            </a:r>
            <a:r>
              <a:rPr lang="en-US" sz="1800" dirty="0">
                <a:solidFill>
                  <a:srgbClr val="404040"/>
                </a:solidFill>
              </a:rPr>
              <a:t>,…</a:t>
            </a:r>
            <a:r>
              <a:rPr lang="cs-CZ" sz="1800" dirty="0">
                <a:solidFill>
                  <a:srgbClr val="404040"/>
                </a:solidFill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64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DCCB8-C612-4128-8519-4E7B25090907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2071688" y="1341438"/>
            <a:ext cx="6615112" cy="4972050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None/>
            </a:pPr>
            <a:r>
              <a:rPr lang="cs-CZ" altLang="cs-CZ" sz="1800" b="1" smtClean="0">
                <a:solidFill>
                  <a:srgbClr val="404040"/>
                </a:solidFill>
              </a:rPr>
              <a:t>Pronájmy skladovacích ploch</a:t>
            </a:r>
          </a:p>
          <a:p>
            <a:pPr eaLnBrk="1" hangingPunct="1"/>
            <a:r>
              <a:rPr lang="cs-CZ" altLang="cs-CZ" sz="1800" smtClean="0">
                <a:solidFill>
                  <a:srgbClr val="404040"/>
                </a:solidFill>
              </a:rPr>
              <a:t>Uskladnění surovin a materiálů</a:t>
            </a:r>
          </a:p>
          <a:p>
            <a:pPr eaLnBrk="1" hangingPunct="1"/>
            <a:r>
              <a:rPr lang="cs-CZ" altLang="cs-CZ" sz="1800" smtClean="0">
                <a:solidFill>
                  <a:srgbClr val="404040"/>
                </a:solidFill>
              </a:rPr>
              <a:t>Uskladnění speciálních chemikálií (hořlaviny, vysoce toxické atd.)</a:t>
            </a:r>
          </a:p>
          <a:p>
            <a:pPr eaLnBrk="1" hangingPunct="1">
              <a:buFont typeface="Webdings" panose="05030102010509060703" pitchFamily="18" charset="2"/>
              <a:buNone/>
            </a:pPr>
            <a:r>
              <a:rPr lang="cs-CZ" altLang="cs-CZ" sz="1800" b="1" smtClean="0">
                <a:solidFill>
                  <a:srgbClr val="404040"/>
                </a:solidFill>
              </a:rPr>
              <a:t>Prodej nechemického materiálu</a:t>
            </a:r>
          </a:p>
          <a:p>
            <a:pPr eaLnBrk="1" hangingPunct="1"/>
            <a:r>
              <a:rPr lang="cs-CZ" altLang="cs-CZ" sz="1800" smtClean="0">
                <a:solidFill>
                  <a:srgbClr val="404040"/>
                </a:solidFill>
              </a:rPr>
              <a:t>Obalový materiál, technické plyny</a:t>
            </a:r>
          </a:p>
          <a:p>
            <a:pPr eaLnBrk="1" hangingPunct="1"/>
            <a:r>
              <a:rPr lang="cs-CZ" altLang="cs-CZ" sz="1800" smtClean="0">
                <a:solidFill>
                  <a:srgbClr val="404040"/>
                </a:solidFill>
              </a:rPr>
              <a:t>Hutní, spojovací a elektromateriál</a:t>
            </a:r>
          </a:p>
          <a:p>
            <a:pPr eaLnBrk="1" hangingPunct="1"/>
            <a:r>
              <a:rPr lang="cs-CZ" altLang="cs-CZ" sz="1800" smtClean="0">
                <a:solidFill>
                  <a:srgbClr val="404040"/>
                </a:solidFill>
              </a:rPr>
              <a:t>Ochranné pracovní prostředky</a:t>
            </a:r>
          </a:p>
          <a:p>
            <a:pPr eaLnBrk="1" hangingPunct="1">
              <a:buFont typeface="Webdings" panose="05030102010509060703" pitchFamily="18" charset="2"/>
              <a:buNone/>
            </a:pPr>
            <a:r>
              <a:rPr lang="cs-CZ" altLang="cs-CZ" sz="1800" b="1" smtClean="0">
                <a:solidFill>
                  <a:srgbClr val="404040"/>
                </a:solidFill>
              </a:rPr>
              <a:t>Prodej chemických surovin</a:t>
            </a:r>
          </a:p>
          <a:p>
            <a:pPr eaLnBrk="1" hangingPunct="1"/>
            <a:r>
              <a:rPr lang="cs-CZ" altLang="cs-CZ" sz="1800" smtClean="0">
                <a:solidFill>
                  <a:srgbClr val="404040"/>
                </a:solidFill>
              </a:rPr>
              <a:t>Široká škála chemických surovin a polotovarů</a:t>
            </a:r>
          </a:p>
          <a:p>
            <a:pPr eaLnBrk="1" hangingPunct="1">
              <a:buFont typeface="Webdings" panose="05030102010509060703" pitchFamily="18" charset="2"/>
              <a:buNone/>
            </a:pPr>
            <a:r>
              <a:rPr lang="cs-CZ" altLang="cs-CZ" sz="1800" b="1" smtClean="0">
                <a:solidFill>
                  <a:srgbClr val="404040"/>
                </a:solidFill>
              </a:rPr>
              <a:t>Prodej pohonných hmot a olejů</a:t>
            </a:r>
          </a:p>
          <a:p>
            <a:pPr eaLnBrk="1" hangingPunct="1"/>
            <a:r>
              <a:rPr lang="cs-CZ" altLang="cs-CZ" sz="1800" smtClean="0">
                <a:solidFill>
                  <a:srgbClr val="404040"/>
                </a:solidFill>
              </a:rPr>
              <a:t>Vlastní čerpací stanice</a:t>
            </a:r>
          </a:p>
        </p:txBody>
      </p:sp>
      <p:pic>
        <p:nvPicPr>
          <p:cNvPr id="20483" name="Obrázek 3" descr="page-stor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192713"/>
            <a:ext cx="51117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/>
              <a:t>Skladování a zásobování materiálem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5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F62E50-B90A-4C3E-B762-21A9EF9F1FB5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 descr="page-rel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3325"/>
            <a:ext cx="5184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/>
              <a:t>Vztahy se státními orgány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8175" y="1196975"/>
            <a:ext cx="70564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cs-CZ" sz="1800" b="1" dirty="0">
                <a:solidFill>
                  <a:srgbClr val="404040"/>
                </a:solidFill>
              </a:rPr>
              <a:t>Město Pardubice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</a:rPr>
              <a:t>Projekt „Dlouhodobá strategie města Pardubice“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800" b="1" dirty="0">
                <a:solidFill>
                  <a:srgbClr val="404040"/>
                </a:solidFill>
              </a:rPr>
              <a:t>Univerzita Pardubice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</a:rPr>
              <a:t>Projekt Partnerství pro chemii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</a:rPr>
              <a:t>Spolupráce na veletrhu Kontakt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</a:rPr>
              <a:t>Individuální podpora </a:t>
            </a:r>
            <a:r>
              <a:rPr lang="cs-CZ" sz="1800" dirty="0" smtClean="0">
                <a:solidFill>
                  <a:srgbClr val="404040"/>
                </a:solidFill>
              </a:rPr>
              <a:t>studentů – </a:t>
            </a:r>
            <a:r>
              <a:rPr lang="cs-CZ" sz="1800" dirty="0" err="1" smtClean="0">
                <a:solidFill>
                  <a:srgbClr val="404040"/>
                </a:solidFill>
              </a:rPr>
              <a:t>trainee</a:t>
            </a:r>
            <a:r>
              <a:rPr lang="cs-CZ" sz="1800" dirty="0" smtClean="0">
                <a:solidFill>
                  <a:srgbClr val="404040"/>
                </a:solidFill>
              </a:rPr>
              <a:t> programy</a:t>
            </a:r>
            <a:endParaRPr lang="cs-CZ" sz="1800" dirty="0">
              <a:solidFill>
                <a:srgbClr val="40404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1800" b="1" dirty="0">
                <a:solidFill>
                  <a:srgbClr val="404040"/>
                </a:solidFill>
              </a:rPr>
              <a:t>Okolní obce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</a:rPr>
              <a:t>Zajištění informovanosti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800" b="1" dirty="0">
                <a:solidFill>
                  <a:srgbClr val="404040"/>
                </a:solidFill>
              </a:rPr>
              <a:t>Úřad práce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800" dirty="0">
                <a:solidFill>
                  <a:srgbClr val="404040"/>
                </a:solidFill>
              </a:rPr>
              <a:t>Spolupráce při </a:t>
            </a:r>
            <a:r>
              <a:rPr lang="cs-CZ" sz="1800" dirty="0" smtClean="0">
                <a:solidFill>
                  <a:srgbClr val="404040"/>
                </a:solidFill>
              </a:rPr>
              <a:t>náboru zaměstnanců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9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4FAFC-FAD5-48AF-BB3B-B477FD290E4F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/>
              <a:t>Postup při realizaci investice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43100" y="1341438"/>
            <a:ext cx="73088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Soulad záměru s územním plánem v místě plánované stavby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Územní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řízení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výsledkem územní rozhodnutí 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Posouzení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akce z hlediska životního prostředí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(EIA)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Stavební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řízení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výsledkem stavební povolení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Získání integrovaného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povolení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Samotná realizace akce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Povolení pro řádné provozování stavby</a:t>
            </a:r>
          </a:p>
        </p:txBody>
      </p:sp>
      <p:sp>
        <p:nvSpPr>
          <p:cNvPr id="22532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8B6CE-F3E7-4EB0-9E48-2B9145F233B8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 smtClean="0"/>
              <a:t>Proč investoři míří do Pardubického regionu 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5" name="Zástupný symbol pro obsah 2"/>
          <p:cNvSpPr txBox="1">
            <a:spLocks/>
          </p:cNvSpPr>
          <p:nvPr/>
        </p:nvSpPr>
        <p:spPr bwMode="auto">
          <a:xfrm>
            <a:off x="1943100" y="1341438"/>
            <a:ext cx="69500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800"/>
              <a:t>ideální geografická poloha, strategický dopravní uzel</a:t>
            </a:r>
          </a:p>
          <a:p>
            <a:pPr eaLnBrk="1" hangingPunct="1"/>
            <a:r>
              <a:rPr lang="cs-CZ" altLang="cs-CZ" sz="1800"/>
              <a:t>dostatek motivované a vysoce kvalifikované pracovní síly (síť středních odborných škol, Univerzita Pardubice) </a:t>
            </a:r>
          </a:p>
          <a:p>
            <a:pPr eaLnBrk="1" hangingPunct="1"/>
            <a:r>
              <a:rPr lang="cs-CZ" altLang="cs-CZ" sz="1800"/>
              <a:t>excelentní poměr nákladů práce a produktivity práce</a:t>
            </a:r>
          </a:p>
          <a:p>
            <a:pPr eaLnBrk="1" hangingPunct="1"/>
            <a:r>
              <a:rPr lang="cs-CZ" altLang="cs-CZ" sz="1800"/>
              <a:t>bohatá průmyslová tradice – know-how, připravená technická infrastruktura, mimořádně kvalitní dodavatelská základna</a:t>
            </a:r>
          </a:p>
          <a:p>
            <a:pPr eaLnBrk="1" hangingPunct="1"/>
            <a:r>
              <a:rPr lang="cs-CZ" altLang="cs-CZ" sz="1800"/>
              <a:t>ocenění britského časopisu fDi Magazine (Financial Times) - TOP 10 investorsky nejatraktivnějších regionů východní Evropy</a:t>
            </a:r>
          </a:p>
        </p:txBody>
      </p:sp>
      <p:sp>
        <p:nvSpPr>
          <p:cNvPr id="23556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2B712B-B8E1-4BC6-A00C-78C632A4EA57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43100" y="3860800"/>
            <a:ext cx="44291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cs-CZ" sz="1800" dirty="0" smtClean="0"/>
              <a:t>dosavadní </a:t>
            </a:r>
            <a:r>
              <a:rPr lang="cs-CZ" sz="1800" dirty="0"/>
              <a:t>investoři: </a:t>
            </a:r>
            <a:endParaRPr lang="cs-CZ" sz="1800" dirty="0" smtClean="0"/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cs-CZ" sz="1800" dirty="0" smtClean="0"/>
              <a:t>AVX</a:t>
            </a:r>
            <a:r>
              <a:rPr lang="cs-CZ" sz="1800" dirty="0"/>
              <a:t>, FOXCONN, Panasonic, JTEKT </a:t>
            </a:r>
            <a:r>
              <a:rPr lang="cs-CZ" sz="1800" dirty="0" err="1"/>
              <a:t>Automotive</a:t>
            </a:r>
            <a:r>
              <a:rPr lang="cs-CZ" sz="1800" dirty="0"/>
              <a:t>, KYB </a:t>
            </a:r>
            <a:r>
              <a:rPr lang="cs-CZ" sz="1800" dirty="0" err="1"/>
              <a:t>Manufacturing</a:t>
            </a:r>
            <a:r>
              <a:rPr lang="cs-CZ" sz="1800" dirty="0"/>
              <a:t>, RONAL, </a:t>
            </a:r>
            <a:r>
              <a:rPr lang="cs-CZ" sz="1800" dirty="0" err="1"/>
              <a:t>Kiekert</a:t>
            </a:r>
            <a:r>
              <a:rPr lang="cs-CZ" sz="1800" dirty="0"/>
              <a:t>, SIAG </a:t>
            </a:r>
            <a:r>
              <a:rPr lang="cs-CZ" sz="1800" dirty="0" err="1"/>
              <a:t>Schaaf</a:t>
            </a:r>
            <a:r>
              <a:rPr lang="cs-CZ" sz="1800" dirty="0"/>
              <a:t> Industrie, SCHOTT, </a:t>
            </a:r>
            <a:r>
              <a:rPr lang="cs-CZ" sz="1800" dirty="0" err="1"/>
              <a:t>Brück</a:t>
            </a:r>
            <a:r>
              <a:rPr lang="cs-CZ" sz="1800" dirty="0"/>
              <a:t> AM, REHAU, Erwin Junker </a:t>
            </a:r>
            <a:r>
              <a:rPr lang="cs-CZ" sz="1800" dirty="0" err="1"/>
              <a:t>Grinding</a:t>
            </a:r>
            <a:r>
              <a:rPr lang="cs-CZ" sz="1800" dirty="0"/>
              <a:t> Technology, Saint-</a:t>
            </a:r>
            <a:r>
              <a:rPr lang="cs-CZ" sz="1800" dirty="0" err="1"/>
              <a:t>Gobain</a:t>
            </a:r>
            <a:r>
              <a:rPr lang="cs-CZ" sz="1800" dirty="0"/>
              <a:t> </a:t>
            </a:r>
            <a:r>
              <a:rPr lang="cs-CZ" sz="1800" dirty="0" err="1"/>
              <a:t>Adfors</a:t>
            </a:r>
            <a:r>
              <a:rPr lang="cs-CZ" sz="1800" dirty="0"/>
              <a:t>, IVECO, </a:t>
            </a:r>
            <a:r>
              <a:rPr lang="cs-CZ" sz="1800" dirty="0" err="1"/>
              <a:t>Rieter</a:t>
            </a:r>
            <a:r>
              <a:rPr lang="cs-CZ" sz="1800" dirty="0"/>
              <a:t>, </a:t>
            </a:r>
            <a:r>
              <a:rPr lang="cs-CZ" sz="1800" dirty="0" err="1"/>
              <a:t>Westvaco</a:t>
            </a:r>
            <a:r>
              <a:rPr lang="cs-CZ" sz="1800" dirty="0"/>
              <a:t>, </a:t>
            </a:r>
            <a:r>
              <a:rPr lang="cs-CZ" sz="1800" dirty="0" err="1"/>
              <a:t>Fibertex</a:t>
            </a:r>
            <a:r>
              <a:rPr lang="cs-CZ" sz="1800" dirty="0"/>
              <a:t>, </a:t>
            </a:r>
            <a:r>
              <a:rPr lang="cs-CZ" sz="1800" dirty="0" err="1"/>
              <a:t>NonstopRecruitment</a:t>
            </a:r>
            <a:r>
              <a:rPr lang="cs-CZ" sz="1800" dirty="0"/>
              <a:t>, </a:t>
            </a:r>
            <a:r>
              <a:rPr lang="cs-CZ" sz="1800" dirty="0" err="1"/>
              <a:t>Cimbria</a:t>
            </a:r>
            <a:r>
              <a:rPr lang="cs-CZ" sz="1800" dirty="0"/>
              <a:t> HMD atd.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cs-CZ" sz="1800" dirty="0"/>
          </a:p>
        </p:txBody>
      </p:sp>
      <p:pic>
        <p:nvPicPr>
          <p:cNvPr id="23558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78275"/>
            <a:ext cx="20891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 smtClean="0"/>
              <a:t>Certifikáty společnosti Synthesia </a:t>
            </a:r>
            <a:endParaRPr lang="cs-C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2B712B-B8E1-4BC6-A00C-78C632A4EA57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74520" y="1196752"/>
            <a:ext cx="7269479" cy="52565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ISO 9001:2015	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	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Systém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managementu kvality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2060"/>
                </a:solidFill>
                <a:latin typeface="+mn-lt"/>
              </a:rPr>
              <a:t>ČSN ISO 45001:2018 	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Systém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managementu bezpečnosti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sz="1900" dirty="0" smtClean="0">
                <a:solidFill>
                  <a:srgbClr val="002060"/>
                </a:solidFill>
                <a:latin typeface="+mn-lt"/>
              </a:rPr>
            </a:b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			a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ochrany zdraví při práci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ISO 14001:2015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	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Systém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environmentálního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					managementu</a:t>
            </a:r>
            <a:endParaRPr lang="cs-CZ" sz="19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2060"/>
                </a:solidFill>
                <a:latin typeface="+mn-lt"/>
              </a:rPr>
              <a:t>ISO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13485:2016              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	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Zdravotnické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prostředky – Systém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				managementu kvality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2060"/>
                </a:solidFill>
                <a:latin typeface="+mn-lt"/>
              </a:rPr>
              <a:t>CE certifikát</a:t>
            </a:r>
            <a:r>
              <a:rPr lang="cs-CZ" sz="2000" b="1" dirty="0" smtClean="0"/>
              <a:t>			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CE certifikát pro hemostatické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				prostředky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na bázi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polysacharidů</a:t>
            </a:r>
            <a:endParaRPr lang="cs-CZ" sz="19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2060"/>
                </a:solidFill>
                <a:latin typeface="+mn-lt"/>
              </a:rPr>
              <a:t>SVP 	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		Správná výrobní praxe pro výrobce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				léčivých látek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2060"/>
                </a:solidFill>
                <a:latin typeface="+mn-lt"/>
              </a:rPr>
              <a:t>GOTS				Mezinárodní standard pro textilní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				barviva</a:t>
            </a:r>
            <a:endParaRPr lang="cs-CZ" sz="19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ČSN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EN ISO/IEC 17025:2018 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	Akreditovaná laboratoř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 err="1" smtClean="0">
                <a:solidFill>
                  <a:srgbClr val="002060"/>
                </a:solidFill>
                <a:latin typeface="+mn-lt"/>
              </a:rPr>
              <a:t>Responsible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900" dirty="0">
                <a:solidFill>
                  <a:srgbClr val="002060"/>
                </a:solidFill>
                <a:latin typeface="+mn-lt"/>
              </a:rPr>
              <a:t>care		od roku 1996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Cena udržitelného rozvoje	ocenění Svazu </a:t>
            </a:r>
            <a:r>
              <a:rPr lang="cs-CZ" sz="1900" dirty="0" err="1" smtClean="0">
                <a:solidFill>
                  <a:srgbClr val="002060"/>
                </a:solidFill>
                <a:latin typeface="+mn-lt"/>
              </a:rPr>
              <a:t>chem</a:t>
            </a:r>
            <a:r>
              <a:rPr lang="cs-CZ" sz="1900" dirty="0" smtClean="0">
                <a:solidFill>
                  <a:srgbClr val="002060"/>
                </a:solidFill>
                <a:latin typeface="+mn-lt"/>
              </a:rPr>
              <a:t>. průmyslu ČR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900" b="1" dirty="0">
                <a:solidFill>
                  <a:srgbClr val="002060"/>
                </a:solidFill>
              </a:rPr>
              <a:t>člen ETAD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sz="1900" dirty="0">
              <a:solidFill>
                <a:srgbClr val="002060"/>
              </a:solidFill>
              <a:latin typeface="+mn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900" dirty="0" smtClean="0">
              <a:solidFill>
                <a:srgbClr val="002060"/>
              </a:solidFill>
              <a:latin typeface="+mn-lt"/>
            </a:endParaRPr>
          </a:p>
          <a:p>
            <a:pPr lvl="1" indent="-3600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17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8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 txBox="1">
            <a:spLocks/>
          </p:cNvSpPr>
          <p:nvPr/>
        </p:nvSpPr>
        <p:spPr>
          <a:xfrm>
            <a:off x="1143000" y="5030788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cs-C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43188" y="1500188"/>
            <a:ext cx="4572000" cy="3582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SemtinZone.eu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Synthesia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a.s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Semtín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103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530 02 Pardubice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Czech Republic</a:t>
            </a:r>
          </a:p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e-mail: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info@semtinzone.eu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www.s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emtinzone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eu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80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9938E0-62C3-4065-861E-EA9FE4FBC3CA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1"/>
          </p:nvPr>
        </p:nvSpPr>
        <p:spPr>
          <a:xfrm>
            <a:off x="2124075" y="1187450"/>
            <a:ext cx="5451475" cy="5099050"/>
          </a:xfrm>
        </p:spPr>
        <p:txBody>
          <a:bodyPr/>
          <a:lstStyle/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Umístění průmyslové zóny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Obecný popis SemtinZone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Investiční lokality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Mapa lokalit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Společnosti v SemtinZone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Důvody proč SemtinZone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Vize, jak bude zóna vypadat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Technická infrastruktura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Odpadové hospodářství a ekologie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Areálové služby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Doprava, spediční služby, cla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Skladování a zásobování materiálem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Vztahy se státními orgány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Postup při realizaci investice</a:t>
            </a:r>
          </a:p>
          <a:p>
            <a:pPr eaLnBrk="1" hangingPunct="1"/>
            <a:r>
              <a:rPr lang="cs-CZ" altLang="cs-CZ" sz="1700" dirty="0" smtClean="0">
                <a:solidFill>
                  <a:srgbClr val="404040"/>
                </a:solidFill>
              </a:rPr>
              <a:t>Proč investoři míří do Pardubického regionu</a:t>
            </a:r>
          </a:p>
          <a:p>
            <a:pPr eaLnBrk="1" hangingPunct="1"/>
            <a:endParaRPr lang="cs-CZ" altLang="cs-CZ" sz="1800" dirty="0" smtClean="0">
              <a:solidFill>
                <a:srgbClr val="404040"/>
              </a:solidFill>
            </a:endParaRPr>
          </a:p>
        </p:txBody>
      </p:sp>
      <p:sp>
        <p:nvSpPr>
          <p:cNvPr id="7171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Obsah prezentace</a:t>
            </a:r>
          </a:p>
        </p:txBody>
      </p:sp>
      <p:sp>
        <p:nvSpPr>
          <p:cNvPr id="7172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B184FE-195F-42C5-B6C1-FF1CD1EDBB2C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01" y="2989062"/>
            <a:ext cx="4972746" cy="3884038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09220" y="377272"/>
            <a:ext cx="5947205" cy="61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800" b="1" dirty="0" smtClean="0"/>
              <a:t>Sídlo společnosti</a:t>
            </a:r>
            <a:endParaRPr lang="cs-CZ" sz="2800" b="1" dirty="0"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87" y="2231617"/>
            <a:ext cx="3402055" cy="212925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250060" y="2708920"/>
            <a:ext cx="5379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3707904" y="4335592"/>
            <a:ext cx="690572" cy="452373"/>
            <a:chOff x="3038582" y="4653136"/>
            <a:chExt cx="690572" cy="452373"/>
          </a:xfrm>
        </p:grpSpPr>
        <p:sp>
          <p:nvSpPr>
            <p:cNvPr id="10" name="Vývojový diagram: spojnice 9"/>
            <p:cNvSpPr/>
            <p:nvPr/>
          </p:nvSpPr>
          <p:spPr>
            <a:xfrm>
              <a:off x="3347864" y="4653136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038582" y="4766955"/>
              <a:ext cx="690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solidFill>
                    <a:srgbClr val="002060"/>
                  </a:solidFill>
                </a:rPr>
                <a:t>Bratislava</a:t>
              </a:r>
              <a:br>
                <a:rPr lang="cs-CZ" sz="800" dirty="0" smtClean="0">
                  <a:solidFill>
                    <a:srgbClr val="002060"/>
                  </a:solidFill>
                </a:rPr>
              </a:br>
              <a:r>
                <a:rPr lang="cs-CZ" sz="800" dirty="0" smtClean="0">
                  <a:solidFill>
                    <a:srgbClr val="002060"/>
                  </a:solidFill>
                </a:rPr>
                <a:t>260 km</a:t>
              </a:r>
              <a:endParaRPr lang="cs-CZ" sz="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2843808" y="4485268"/>
            <a:ext cx="690572" cy="452373"/>
            <a:chOff x="3038582" y="4653136"/>
            <a:chExt cx="690572" cy="452373"/>
          </a:xfrm>
        </p:grpSpPr>
        <p:sp>
          <p:nvSpPr>
            <p:cNvPr id="34" name="Vývojový diagram: spojnice 33"/>
            <p:cNvSpPr/>
            <p:nvPr/>
          </p:nvSpPr>
          <p:spPr>
            <a:xfrm>
              <a:off x="3347864" y="4653136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3038582" y="4766955"/>
              <a:ext cx="690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solidFill>
                    <a:srgbClr val="002060"/>
                  </a:solidFill>
                </a:rPr>
                <a:t>Vídeň</a:t>
              </a:r>
              <a:br>
                <a:rPr lang="cs-CZ" sz="800" dirty="0" smtClean="0">
                  <a:solidFill>
                    <a:srgbClr val="002060"/>
                  </a:solidFill>
                </a:rPr>
              </a:br>
              <a:r>
                <a:rPr lang="cs-CZ" sz="800" dirty="0" smtClean="0">
                  <a:solidFill>
                    <a:srgbClr val="002060"/>
                  </a:solidFill>
                </a:rPr>
                <a:t>250 km</a:t>
              </a:r>
              <a:endParaRPr lang="cs-CZ" sz="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670430" y="4399968"/>
            <a:ext cx="690572" cy="363338"/>
            <a:chOff x="2989998" y="4653136"/>
            <a:chExt cx="690572" cy="363338"/>
          </a:xfrm>
        </p:grpSpPr>
        <p:sp>
          <p:nvSpPr>
            <p:cNvPr id="46" name="Vývojový diagram: spojnice 45"/>
            <p:cNvSpPr/>
            <p:nvPr/>
          </p:nvSpPr>
          <p:spPr>
            <a:xfrm>
              <a:off x="3347864" y="4653136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2989998" y="4677920"/>
              <a:ext cx="690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solidFill>
                    <a:srgbClr val="002060"/>
                  </a:solidFill>
                </a:rPr>
                <a:t>Mnichov</a:t>
              </a:r>
              <a:br>
                <a:rPr lang="cs-CZ" sz="800" dirty="0" smtClean="0">
                  <a:solidFill>
                    <a:srgbClr val="002060"/>
                  </a:solidFill>
                </a:rPr>
              </a:br>
              <a:r>
                <a:rPr lang="cs-CZ" sz="800" dirty="0" smtClean="0">
                  <a:solidFill>
                    <a:srgbClr val="002060"/>
                  </a:solidFill>
                </a:rPr>
                <a:t>500 km</a:t>
              </a:r>
              <a:endParaRPr lang="cs-CZ" sz="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1719014" y="1728820"/>
            <a:ext cx="690572" cy="452373"/>
            <a:chOff x="3038582" y="4653136"/>
            <a:chExt cx="690572" cy="452373"/>
          </a:xfrm>
        </p:grpSpPr>
        <p:sp>
          <p:nvSpPr>
            <p:cNvPr id="49" name="Vývojový diagram: spojnice 48"/>
            <p:cNvSpPr/>
            <p:nvPr/>
          </p:nvSpPr>
          <p:spPr>
            <a:xfrm>
              <a:off x="3347864" y="4653136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38582" y="4766955"/>
              <a:ext cx="690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solidFill>
                    <a:srgbClr val="002060"/>
                  </a:solidFill>
                </a:rPr>
                <a:t>Berlín</a:t>
              </a:r>
              <a:br>
                <a:rPr lang="cs-CZ" sz="800" dirty="0" smtClean="0">
                  <a:solidFill>
                    <a:srgbClr val="002060"/>
                  </a:solidFill>
                </a:rPr>
              </a:br>
              <a:r>
                <a:rPr lang="cs-CZ" sz="800" dirty="0" smtClean="0">
                  <a:solidFill>
                    <a:srgbClr val="002060"/>
                  </a:solidFill>
                </a:rPr>
                <a:t>500 km</a:t>
              </a:r>
              <a:endParaRPr lang="cs-CZ" sz="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3987693" y="2544579"/>
            <a:ext cx="690572" cy="452373"/>
            <a:chOff x="3038582" y="4653136"/>
            <a:chExt cx="690572" cy="452373"/>
          </a:xfrm>
        </p:grpSpPr>
        <p:sp>
          <p:nvSpPr>
            <p:cNvPr id="52" name="Vývojový diagram: spojnice 51"/>
            <p:cNvSpPr/>
            <p:nvPr/>
          </p:nvSpPr>
          <p:spPr>
            <a:xfrm>
              <a:off x="3347864" y="4653136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3038582" y="4766955"/>
              <a:ext cx="690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solidFill>
                    <a:srgbClr val="002060"/>
                  </a:solidFill>
                </a:rPr>
                <a:t>Krakov</a:t>
              </a:r>
              <a:br>
                <a:rPr lang="cs-CZ" sz="800" dirty="0" smtClean="0">
                  <a:solidFill>
                    <a:srgbClr val="002060"/>
                  </a:solidFill>
                </a:rPr>
              </a:br>
              <a:r>
                <a:rPr lang="cs-CZ" sz="800" dirty="0" smtClean="0">
                  <a:solidFill>
                    <a:srgbClr val="002060"/>
                  </a:solidFill>
                </a:rPr>
                <a:t>400 km</a:t>
              </a:r>
              <a:endParaRPr lang="cs-CZ" sz="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Obdélník 13"/>
          <p:cNvSpPr/>
          <p:nvPr/>
        </p:nvSpPr>
        <p:spPr>
          <a:xfrm>
            <a:off x="2009220" y="982469"/>
            <a:ext cx="693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Calibri" pitchFamily="34" charset="0"/>
              </a:rPr>
              <a:t>Střední Evropa, EU, Česká republika, Pardubice, </a:t>
            </a:r>
            <a:r>
              <a:rPr lang="cs-CZ" dirty="0" smtClean="0">
                <a:solidFill>
                  <a:srgbClr val="002060"/>
                </a:solidFill>
                <a:latin typeface="Calibri" pitchFamily="34" charset="0"/>
              </a:rPr>
              <a:t>průmyslová zóna SemtinZone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57" y="5556245"/>
            <a:ext cx="902163" cy="59817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2" y="5556245"/>
            <a:ext cx="887676" cy="61216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151297" y="3251009"/>
            <a:ext cx="404479" cy="249999"/>
          </a:xfrm>
          <a:prstGeom prst="rect">
            <a:avLst/>
          </a:prstGeom>
          <a:solidFill>
            <a:srgbClr val="00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FF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2009220" y="3213993"/>
            <a:ext cx="6905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0" b="1" dirty="0" smtClean="0">
                <a:solidFill>
                  <a:schemeClr val="bg1"/>
                </a:solidFill>
              </a:rPr>
              <a:t>Praha</a:t>
            </a:r>
            <a:br>
              <a:rPr lang="cs-CZ" sz="850" b="1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>100 km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087401" y="3827073"/>
            <a:ext cx="404479" cy="249999"/>
          </a:xfrm>
          <a:prstGeom prst="rect">
            <a:avLst/>
          </a:prstGeom>
          <a:solidFill>
            <a:srgbClr val="00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FF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2998282" y="3755500"/>
            <a:ext cx="6905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0" b="1" dirty="0" smtClean="0">
                <a:solidFill>
                  <a:schemeClr val="bg1"/>
                </a:solidFill>
              </a:rPr>
              <a:t>Brno</a:t>
            </a:r>
            <a:br>
              <a:rPr lang="cs-CZ" sz="850" b="1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>130 km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508042" y="1916832"/>
            <a:ext cx="1368151" cy="122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3087359" y="2656946"/>
            <a:ext cx="1027560" cy="516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436034" y="3499556"/>
            <a:ext cx="1224135" cy="682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3266331" y="3509081"/>
            <a:ext cx="669322" cy="71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>
            <a:off x="3009545" y="3544259"/>
            <a:ext cx="155628" cy="83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H="1" flipV="1">
            <a:off x="2458138" y="3139516"/>
            <a:ext cx="370657" cy="63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H="1" flipV="1">
            <a:off x="3104671" y="3319492"/>
            <a:ext cx="84423" cy="788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34756" r="20833" b="34863"/>
          <a:stretch>
            <a:fillRect/>
          </a:stretch>
        </p:blipFill>
        <p:spPr bwMode="auto">
          <a:xfrm>
            <a:off x="3841515" y="3310959"/>
            <a:ext cx="1009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Obecný popis SemtinZone</a:t>
            </a:r>
          </a:p>
        </p:txBody>
      </p:sp>
      <p:sp>
        <p:nvSpPr>
          <p:cNvPr id="10243" name="Zástupný symbol pro obsah 3"/>
          <p:cNvSpPr txBox="1">
            <a:spLocks/>
          </p:cNvSpPr>
          <p:nvPr/>
        </p:nvSpPr>
        <p:spPr bwMode="auto">
          <a:xfrm>
            <a:off x="1908175" y="1196975"/>
            <a:ext cx="72358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Průmyslová zóna: rozloha 7,5 km</a:t>
            </a:r>
            <a:r>
              <a:rPr lang="cs-CZ" altLang="cs-CZ" sz="1800" baseline="30000">
                <a:solidFill>
                  <a:srgbClr val="404040"/>
                </a:solidFill>
              </a:rPr>
              <a:t>2</a:t>
            </a:r>
            <a:endParaRPr lang="cs-CZ" altLang="cs-CZ" sz="1800">
              <a:solidFill>
                <a:srgbClr val="404040"/>
              </a:solidFill>
            </a:endParaRPr>
          </a:p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Zaměření na chemickou výrobu – schváleno dle územního plánu pro lehkou a těžkou výrobu</a:t>
            </a:r>
          </a:p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Vlastní teplárna = zdroj elektřiny a páry</a:t>
            </a:r>
          </a:p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Vybudovaná kompletní infrastruktura</a:t>
            </a:r>
          </a:p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Více jak 120 firem</a:t>
            </a:r>
          </a:p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Celkem 4500 zaměstnanců</a:t>
            </a:r>
          </a:p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Činnosti: výroba, obchod, služby, výzkum a vývoj</a:t>
            </a:r>
          </a:p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Snadné napojení na silniční, železniční a leteckou dopravu</a:t>
            </a:r>
          </a:p>
          <a:p>
            <a:pPr eaLnBrk="1" hangingPunct="1"/>
            <a:r>
              <a:rPr lang="cs-CZ" altLang="cs-CZ" sz="1800">
                <a:solidFill>
                  <a:srgbClr val="404040"/>
                </a:solidFill>
              </a:rPr>
              <a:t>Nejvýznamnější firmy: Synthesia, a.s.,  Explosia a.s., VÚOS</a:t>
            </a:r>
            <a:endParaRPr lang="en-GB" altLang="cs-CZ" sz="1800">
              <a:solidFill>
                <a:srgbClr val="000000"/>
              </a:solidFill>
            </a:endParaRPr>
          </a:p>
        </p:txBody>
      </p:sp>
      <p:grpSp>
        <p:nvGrpSpPr>
          <p:cNvPr id="10244" name="Skupina 4"/>
          <p:cNvGrpSpPr>
            <a:grpSpLocks/>
          </p:cNvGrpSpPr>
          <p:nvPr/>
        </p:nvGrpSpPr>
        <p:grpSpPr bwMode="auto">
          <a:xfrm>
            <a:off x="1778000" y="4941888"/>
            <a:ext cx="5200650" cy="1295400"/>
            <a:chOff x="1095375" y="5092193"/>
            <a:chExt cx="5200650" cy="1295400"/>
          </a:xfrm>
        </p:grpSpPr>
        <p:pic>
          <p:nvPicPr>
            <p:cNvPr id="10246" name="Obrázek 3" descr="page-relation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42"/>
            <a:stretch>
              <a:fillRect/>
            </a:stretch>
          </p:blipFill>
          <p:spPr bwMode="auto">
            <a:xfrm>
              <a:off x="4572000" y="5092193"/>
              <a:ext cx="17240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Obrázek 5" descr="page-transport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02"/>
            <a:stretch>
              <a:fillRect/>
            </a:stretch>
          </p:blipFill>
          <p:spPr bwMode="auto">
            <a:xfrm>
              <a:off x="1095375" y="5092193"/>
              <a:ext cx="34766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69487-3287-432A-AEF3-FB5392B0E824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2103119" y="389255"/>
            <a:ext cx="6785913" cy="59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smtClean="0"/>
              <a:t>SemtinZone – atraktivní území pro investory</a:t>
            </a:r>
            <a:endParaRPr lang="cs-CZ" altLang="cs-CZ" sz="2800" b="1" dirty="0"/>
          </a:p>
        </p:txBody>
      </p:sp>
      <p:grpSp>
        <p:nvGrpSpPr>
          <p:cNvPr id="11267" name="Skupina 60"/>
          <p:cNvGrpSpPr>
            <a:grpSpLocks/>
          </p:cNvGrpSpPr>
          <p:nvPr/>
        </p:nvGrpSpPr>
        <p:grpSpPr bwMode="auto">
          <a:xfrm>
            <a:off x="1836738" y="1492250"/>
            <a:ext cx="7245350" cy="4762500"/>
            <a:chOff x="1156383" y="1572608"/>
            <a:chExt cx="7437014" cy="4763409"/>
          </a:xfrm>
        </p:grpSpPr>
        <p:pic>
          <p:nvPicPr>
            <p:cNvPr id="1126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383" y="1572608"/>
              <a:ext cx="7437014" cy="476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Ovál 62"/>
            <p:cNvSpPr/>
            <p:nvPr/>
          </p:nvSpPr>
          <p:spPr>
            <a:xfrm>
              <a:off x="5815890" y="3512296"/>
              <a:ext cx="288032" cy="28803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4" name="Ovál 63"/>
            <p:cNvSpPr/>
            <p:nvPr/>
          </p:nvSpPr>
          <p:spPr>
            <a:xfrm>
              <a:off x="4427984" y="3853772"/>
              <a:ext cx="288032" cy="28803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5834396" y="2939752"/>
              <a:ext cx="896355" cy="2160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78" name="TextovéPole 65"/>
            <p:cNvSpPr txBox="1">
              <a:spLocks noChangeArrowheads="1"/>
            </p:cNvSpPr>
            <p:nvPr/>
          </p:nvSpPr>
          <p:spPr bwMode="auto">
            <a:xfrm>
              <a:off x="5834396" y="2930498"/>
              <a:ext cx="966366" cy="23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9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Semtín</a:t>
              </a:r>
              <a:endParaRPr lang="cs-CZ" altLang="cs-CZ" sz="9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délník 66"/>
            <p:cNvSpPr/>
            <p:nvPr/>
          </p:nvSpPr>
          <p:spPr>
            <a:xfrm>
              <a:off x="4615080" y="3356648"/>
              <a:ext cx="877421" cy="2160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82" name="TextovéPole 67"/>
            <p:cNvSpPr txBox="1">
              <a:spLocks noChangeArrowheads="1"/>
            </p:cNvSpPr>
            <p:nvPr/>
          </p:nvSpPr>
          <p:spPr bwMode="auto">
            <a:xfrm>
              <a:off x="4624043" y="3357028"/>
              <a:ext cx="964952" cy="23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9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Rybitví</a:t>
              </a:r>
              <a:endParaRPr lang="cs-CZ" altLang="cs-CZ" sz="9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9" name="Přímá spojnice 68"/>
            <p:cNvCxnSpPr/>
            <p:nvPr/>
          </p:nvCxnSpPr>
          <p:spPr>
            <a:xfrm flipH="1">
              <a:off x="4651649" y="3558950"/>
              <a:ext cx="293309" cy="3159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 flipH="1">
              <a:off x="5989464" y="3152472"/>
              <a:ext cx="213463" cy="3620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bdélník 70"/>
            <p:cNvSpPr/>
            <p:nvPr/>
          </p:nvSpPr>
          <p:spPr>
            <a:xfrm>
              <a:off x="7727409" y="1743262"/>
              <a:ext cx="667826" cy="4303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88" name="TextovéPole 71"/>
            <p:cNvSpPr txBox="1">
              <a:spLocks noChangeArrowheads="1"/>
            </p:cNvSpPr>
            <p:nvPr/>
          </p:nvSpPr>
          <p:spPr bwMode="auto">
            <a:xfrm>
              <a:off x="7668344" y="1709447"/>
              <a:ext cx="812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chemeClr val="bg1"/>
                  </a:solidFill>
                  <a:latin typeface="Arial" panose="020B0604020202020204" pitchFamily="34" charset="0"/>
                </a:rPr>
                <a:t>směr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chemeClr val="bg1"/>
                  </a:solidFill>
                  <a:latin typeface="Arial" panose="020B0604020202020204" pitchFamily="34" charset="0"/>
                </a:rPr>
                <a:t>HRADEC KRÁLOVÉ</a:t>
              </a:r>
            </a:p>
          </p:txBody>
        </p:sp>
        <p:sp>
          <p:nvSpPr>
            <p:cNvPr id="73" name="Obdélník 72"/>
            <p:cNvSpPr/>
            <p:nvPr/>
          </p:nvSpPr>
          <p:spPr>
            <a:xfrm>
              <a:off x="7301842" y="5938302"/>
              <a:ext cx="667826" cy="3047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92" name="TextovéPole 73"/>
            <p:cNvSpPr txBox="1">
              <a:spLocks noChangeArrowheads="1"/>
            </p:cNvSpPr>
            <p:nvPr/>
          </p:nvSpPr>
          <p:spPr bwMode="auto">
            <a:xfrm>
              <a:off x="7231891" y="5927794"/>
              <a:ext cx="812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chemeClr val="bg1"/>
                  </a:solidFill>
                  <a:latin typeface="Arial" panose="020B0604020202020204" pitchFamily="34" charset="0"/>
                </a:rPr>
                <a:t>směr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chemeClr val="bg1"/>
                  </a:solidFill>
                  <a:latin typeface="Arial" panose="020B0604020202020204" pitchFamily="34" charset="0"/>
                </a:rPr>
                <a:t>PARDUBICE</a:t>
              </a:r>
            </a:p>
          </p:txBody>
        </p:sp>
        <p:sp>
          <p:nvSpPr>
            <p:cNvPr id="75" name="Obdélník 74"/>
            <p:cNvSpPr/>
            <p:nvPr/>
          </p:nvSpPr>
          <p:spPr>
            <a:xfrm>
              <a:off x="1740104" y="1745767"/>
              <a:ext cx="667826" cy="4303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96" name="TextovéPole 75"/>
            <p:cNvSpPr txBox="1">
              <a:spLocks noChangeArrowheads="1"/>
            </p:cNvSpPr>
            <p:nvPr/>
          </p:nvSpPr>
          <p:spPr bwMode="auto">
            <a:xfrm>
              <a:off x="1681039" y="1718394"/>
              <a:ext cx="812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>
                  <a:latin typeface="Arial" panose="020B0604020202020204" pitchFamily="34" charset="0"/>
                </a:rPr>
                <a:t>směr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latin typeface="Arial" panose="020B0604020202020204" pitchFamily="34" charset="0"/>
                </a:rPr>
                <a:t>LÁZNĚ BOHDANEČ</a:t>
              </a:r>
            </a:p>
          </p:txBody>
        </p:sp>
        <p:sp>
          <p:nvSpPr>
            <p:cNvPr id="77" name="Obdélník 76"/>
            <p:cNvSpPr/>
            <p:nvPr/>
          </p:nvSpPr>
          <p:spPr>
            <a:xfrm>
              <a:off x="8227138" y="3103357"/>
              <a:ext cx="234055" cy="1398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00" name="TextovéPole 77"/>
            <p:cNvSpPr txBox="1">
              <a:spLocks noChangeArrowheads="1"/>
            </p:cNvSpPr>
            <p:nvPr/>
          </p:nvSpPr>
          <p:spPr bwMode="auto">
            <a:xfrm>
              <a:off x="8172400" y="3069540"/>
              <a:ext cx="365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solidFill>
                    <a:schemeClr val="bg1"/>
                  </a:solidFill>
                  <a:latin typeface="Arial" panose="020B0604020202020204" pitchFamily="34" charset="0"/>
                </a:rPr>
                <a:t>I37</a:t>
              </a:r>
            </a:p>
          </p:txBody>
        </p:sp>
        <p:grpSp>
          <p:nvGrpSpPr>
            <p:cNvPr id="11301" name="Skupina 78"/>
            <p:cNvGrpSpPr>
              <a:grpSpLocks/>
            </p:cNvGrpSpPr>
            <p:nvPr/>
          </p:nvGrpSpPr>
          <p:grpSpPr bwMode="auto">
            <a:xfrm>
              <a:off x="6948264" y="5589240"/>
              <a:ext cx="365129" cy="215444"/>
              <a:chOff x="7807271" y="2607294"/>
              <a:chExt cx="365129" cy="215444"/>
            </a:xfrm>
          </p:grpSpPr>
          <p:sp>
            <p:nvSpPr>
              <p:cNvPr id="84" name="Obdélník 83"/>
              <p:cNvSpPr/>
              <p:nvPr/>
            </p:nvSpPr>
            <p:spPr>
              <a:xfrm>
                <a:off x="7866337" y="2641111"/>
                <a:ext cx="234055" cy="13981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glow rad="1397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1313" name="TextovéPole 84"/>
              <p:cNvSpPr txBox="1">
                <a:spLocks noChangeArrowheads="1"/>
              </p:cNvSpPr>
              <p:nvPr/>
            </p:nvSpPr>
            <p:spPr bwMode="auto">
              <a:xfrm>
                <a:off x="7807271" y="2607294"/>
                <a:ext cx="36512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cs-CZ" altLang="cs-CZ" sz="8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I37</a:t>
                </a:r>
              </a:p>
            </p:txBody>
          </p:sp>
        </p:grpSp>
        <p:sp>
          <p:nvSpPr>
            <p:cNvPr id="80" name="Obdélník 79"/>
            <p:cNvSpPr/>
            <p:nvPr/>
          </p:nvSpPr>
          <p:spPr>
            <a:xfrm>
              <a:off x="7178343" y="3726423"/>
              <a:ext cx="234055" cy="1398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05" name="TextovéPole 80"/>
            <p:cNvSpPr txBox="1">
              <a:spLocks noChangeArrowheads="1"/>
            </p:cNvSpPr>
            <p:nvPr/>
          </p:nvSpPr>
          <p:spPr bwMode="auto">
            <a:xfrm>
              <a:off x="7112805" y="3688609"/>
              <a:ext cx="365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latin typeface="Arial" panose="020B0604020202020204" pitchFamily="34" charset="0"/>
                </a:rPr>
                <a:t>I36</a:t>
              </a:r>
            </a:p>
          </p:txBody>
        </p:sp>
        <p:sp>
          <p:nvSpPr>
            <p:cNvPr id="82" name="Obdélník 81"/>
            <p:cNvSpPr/>
            <p:nvPr/>
          </p:nvSpPr>
          <p:spPr>
            <a:xfrm>
              <a:off x="2821816" y="2106214"/>
              <a:ext cx="234055" cy="1398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09" name="TextovéPole 82"/>
            <p:cNvSpPr txBox="1">
              <a:spLocks noChangeArrowheads="1"/>
            </p:cNvSpPr>
            <p:nvPr/>
          </p:nvSpPr>
          <p:spPr bwMode="auto">
            <a:xfrm>
              <a:off x="2756278" y="2068400"/>
              <a:ext cx="365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800" b="1">
                  <a:latin typeface="Arial" panose="020B0604020202020204" pitchFamily="34" charset="0"/>
                </a:rPr>
                <a:t>I36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708400" y="309563"/>
            <a:ext cx="30956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851275" y="153988"/>
            <a:ext cx="2952750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Mapa lokalit</a:t>
            </a:r>
            <a:endParaRPr lang="cs-CZ" sz="2800" b="1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292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E6CEBC-479C-437D-B825-48E392283254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pic>
        <p:nvPicPr>
          <p:cNvPr id="12293" name="Picture 7" descr="F:\Firichus\CAD\strategie území SemtínZone\Strategie území-SemtinZ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754063"/>
            <a:ext cx="71088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7380287" cy="52228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Společnosti v SemtinZone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979712" y="1268760"/>
          <a:ext cx="3528392" cy="438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746"/>
                <a:gridCol w="2684646"/>
              </a:tblGrid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 dirty="0" smtClean="0">
                          <a:effectLst/>
                        </a:rPr>
                        <a:t>Společnost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 dirty="0" smtClean="0">
                          <a:effectLst/>
                        </a:rPr>
                        <a:t>Základní materiály / produkty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kern="1200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Synthesia a.s.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aromatické </a:t>
                      </a:r>
                      <a:r>
                        <a:rPr lang="cs-CZ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isokyanáty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fosgen</a:t>
                      </a: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hydroxid sodný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kyselina dusičná</a:t>
                      </a: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kyselina </a:t>
                      </a: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sírová</a:t>
                      </a: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kyselina solná</a:t>
                      </a: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meziprodukty fosgenové chemie</a:t>
                      </a: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meziprodukty pro organické pigmenty a barviva</a:t>
                      </a: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nitrocelulóza</a:t>
                      </a: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opticky zjasňující prostředky</a:t>
                      </a: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organická barviva</a:t>
                      </a: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organické pigmenty</a:t>
                      </a: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pigmentové přípravky</a:t>
                      </a:r>
                    </a:p>
                  </a:txBody>
                  <a:tcPr marL="9525" marR="9525" marT="9525" marB="0" anchor="ctr"/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VUOS </a:t>
                      </a:r>
                      <a:r>
                        <a:rPr lang="cs-CZ" sz="1600" b="1" i="0" u="none" strike="noStrike" kern="1200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a.s.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 smtClean="0">
                          <a:effectLst/>
                        </a:rPr>
                        <a:t>toxikologické testování a</a:t>
                      </a:r>
                      <a:r>
                        <a:rPr lang="cs-CZ" sz="1400" u="none" strike="noStrike" baseline="0" dirty="0" smtClean="0">
                          <a:effectLst/>
                        </a:rPr>
                        <a:t> analýzy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výzkum a vývoj R</a:t>
                      </a:r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&amp;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 smtClean="0">
                          <a:effectLst/>
                        </a:rPr>
                        <a:t>legislativa R</a:t>
                      </a:r>
                      <a:r>
                        <a:rPr lang="en-US" sz="1400" u="none" strike="noStrike" dirty="0" smtClean="0">
                          <a:effectLst/>
                        </a:rPr>
                        <a:t>EACH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 smtClean="0">
                          <a:effectLst/>
                        </a:rPr>
                        <a:t>speciální chemie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47546"/>
              </p:ext>
            </p:extLst>
          </p:nvPr>
        </p:nvGraphicFramePr>
        <p:xfrm>
          <a:off x="5651500" y="1268413"/>
          <a:ext cx="3035300" cy="4579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5300"/>
              </a:tblGrid>
              <a:tr h="3601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Další společnosti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01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1" i="0" u="none" strike="noStrike" kern="1200" dirty="0" err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Explosia</a:t>
                      </a:r>
                      <a:r>
                        <a:rPr lang="cs-CZ" sz="1400" b="1" i="0" u="none" strike="noStrike" kern="1200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a.s.</a:t>
                      </a:r>
                    </a:p>
                  </a:txBody>
                  <a:tcPr marL="9525" marR="9525" marT="9528" marB="0" anchor="ctr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0" u="none" strike="noStrike" dirty="0" smtClean="0">
                          <a:effectLst/>
                        </a:rPr>
                        <a:t>Průmysl</a:t>
                      </a:r>
                      <a:r>
                        <a:rPr lang="en-US" sz="1400" i="0" u="none" strike="noStrike" dirty="0" smtClean="0">
                          <a:effectLst/>
                        </a:rPr>
                        <a:t>: chemic</a:t>
                      </a:r>
                      <a:r>
                        <a:rPr lang="cs-CZ" sz="1400" i="0" u="none" strike="noStrike" dirty="0" err="1" smtClean="0">
                          <a:effectLst/>
                        </a:rPr>
                        <a:t>ký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2319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Vodovody a kanalizace Pardubice, a.s.</a:t>
                      </a:r>
                      <a:endParaRPr lang="cs-CZ" sz="1400" b="1" i="0" u="none" strike="noStrike" kern="1200" dirty="0">
                        <a:solidFill>
                          <a:srgbClr val="4F81B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0" u="none" strike="noStrike" dirty="0" smtClean="0">
                          <a:effectLst/>
                        </a:rPr>
                        <a:t>Sektor</a:t>
                      </a:r>
                      <a:r>
                        <a:rPr lang="en-US" sz="1400" i="0" u="none" strike="noStrike" dirty="0" smtClean="0">
                          <a:effectLst/>
                        </a:rPr>
                        <a:t>: </a:t>
                      </a:r>
                      <a:r>
                        <a:rPr lang="cs-CZ" sz="1400" i="0" u="none" strike="noStrike" dirty="0" smtClean="0">
                          <a:effectLst/>
                        </a:rPr>
                        <a:t>odpadové hospodářství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2301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SUEZ Využití zdrojů a.s.</a:t>
                      </a:r>
                      <a:endParaRPr lang="cs-CZ" sz="1400" b="1" i="0" u="none" strike="noStrike" kern="1200" dirty="0">
                        <a:solidFill>
                          <a:srgbClr val="4F81B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0" u="none" strike="noStrike" dirty="0" smtClean="0">
                          <a:effectLst/>
                        </a:rPr>
                        <a:t>Sektor</a:t>
                      </a:r>
                      <a:r>
                        <a:rPr lang="en-US" sz="1400" i="0" u="none" strike="noStrike" dirty="0" smtClean="0">
                          <a:effectLst/>
                        </a:rPr>
                        <a:t>: </a:t>
                      </a:r>
                      <a:r>
                        <a:rPr lang="cs-CZ" sz="1400" i="0" u="none" strike="noStrike" dirty="0" smtClean="0">
                          <a:effectLst/>
                        </a:rPr>
                        <a:t>odpadové</a:t>
                      </a:r>
                      <a:r>
                        <a:rPr lang="cs-CZ" sz="1400" i="0" u="none" strike="noStrike" baseline="0" dirty="0" smtClean="0">
                          <a:effectLst/>
                        </a:rPr>
                        <a:t> hospodářství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2301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KVK PARABIT</a:t>
                      </a:r>
                      <a:r>
                        <a:rPr lang="cs-CZ" sz="1400" b="1" i="0" u="none" strike="noStrike" kern="1200" baseline="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 a.s.</a:t>
                      </a:r>
                      <a:endParaRPr lang="cs-CZ" sz="1400" b="1" i="0" u="none" strike="noStrike" kern="1200" dirty="0">
                        <a:solidFill>
                          <a:srgbClr val="4F81B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0" u="none" strike="noStrike" dirty="0" smtClean="0">
                          <a:effectLst/>
                        </a:rPr>
                        <a:t>Průmysl</a:t>
                      </a:r>
                      <a:r>
                        <a:rPr lang="en-US" sz="1400" i="0" u="none" strike="noStrike" dirty="0" smtClean="0">
                          <a:effectLst/>
                        </a:rPr>
                        <a:t>: </a:t>
                      </a:r>
                      <a:r>
                        <a:rPr lang="cs-CZ" sz="1400" i="0" u="none" strike="noStrike" dirty="0" smtClean="0">
                          <a:effectLst/>
                        </a:rPr>
                        <a:t>plastikářský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2301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ABL </a:t>
                      </a:r>
                      <a:r>
                        <a:rPr lang="cs-CZ" sz="1400" b="1" i="0" u="none" strike="noStrike" kern="1200" dirty="0" err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Technic</a:t>
                      </a:r>
                      <a:r>
                        <a:rPr lang="cs-CZ" sz="1400" b="1" i="0" u="none" strike="noStrike" kern="1200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Bohemia, </a:t>
                      </a:r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s.r.o.</a:t>
                      </a:r>
                      <a:endParaRPr lang="cs-CZ" sz="1400" b="1" i="0" u="none" strike="noStrike" kern="1200" dirty="0">
                        <a:solidFill>
                          <a:srgbClr val="4F81B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0" u="none" strike="noStrike" dirty="0" smtClean="0">
                          <a:effectLst/>
                        </a:rPr>
                        <a:t>Průmysl</a:t>
                      </a:r>
                      <a:r>
                        <a:rPr lang="en-US" sz="1400" i="0" u="none" strike="noStrike" dirty="0" smtClean="0">
                          <a:effectLst/>
                        </a:rPr>
                        <a:t>: </a:t>
                      </a:r>
                      <a:r>
                        <a:rPr lang="cs-CZ" sz="1400" i="0" u="none" strike="noStrike" dirty="0" smtClean="0">
                          <a:effectLst/>
                        </a:rPr>
                        <a:t>chemický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2301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UNIPETROL</a:t>
                      </a:r>
                      <a:r>
                        <a:rPr lang="cs-CZ" sz="1400" b="1" i="0" u="none" strike="noStrike" kern="1200" baseline="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DOPRAVA, s.r.o.</a:t>
                      </a:r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cs-CZ" sz="1400" b="1" i="0" u="none" strike="noStrike" kern="1200" dirty="0">
                        <a:solidFill>
                          <a:srgbClr val="4F81B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0" u="none" strike="noStrike" dirty="0" smtClean="0">
                          <a:effectLst/>
                        </a:rPr>
                        <a:t>Sektor</a:t>
                      </a:r>
                      <a:r>
                        <a:rPr lang="en-US" sz="1400" i="0" u="none" strike="noStrike" dirty="0" smtClean="0">
                          <a:effectLst/>
                        </a:rPr>
                        <a:t>: </a:t>
                      </a:r>
                      <a:r>
                        <a:rPr lang="cs-CZ" sz="1400" i="0" u="none" strike="noStrike" dirty="0" smtClean="0">
                          <a:effectLst/>
                        </a:rPr>
                        <a:t>chemický/</a:t>
                      </a:r>
                      <a:r>
                        <a:rPr lang="en-US" sz="1400" i="0" u="none" strike="noStrike" dirty="0" err="1" smtClean="0">
                          <a:effectLst/>
                        </a:rPr>
                        <a:t>logisti</a:t>
                      </a:r>
                      <a:r>
                        <a:rPr lang="cs-CZ" sz="1400" i="0" u="none" strike="noStrike" dirty="0" err="1" smtClean="0">
                          <a:effectLst/>
                        </a:rPr>
                        <a:t>ka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2301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</a:t>
                      </a:r>
                      <a:r>
                        <a:rPr lang="cs-CZ" sz="1400" b="1" i="0" u="none" strike="noStrike" kern="1200" baseline="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A D K A </a:t>
                      </a:r>
                      <a:r>
                        <a:rPr lang="cs-CZ" sz="1400" b="1" i="0" u="none" strike="noStrike" kern="1200" baseline="0" dirty="0" err="1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spol.s</a:t>
                      </a:r>
                      <a:r>
                        <a:rPr lang="cs-CZ" sz="1400" b="1" i="0" u="none" strike="noStrike" kern="1200" baseline="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r.o. Pardubice</a:t>
                      </a:r>
                      <a:endParaRPr lang="cs-CZ" sz="1400" b="1" i="0" u="none" strike="noStrike" kern="1200" dirty="0">
                        <a:solidFill>
                          <a:srgbClr val="4F81B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 smtClean="0">
                          <a:effectLst/>
                        </a:rPr>
                        <a:t>Se</a:t>
                      </a:r>
                      <a:r>
                        <a:rPr lang="cs-CZ" sz="1400" i="0" u="none" strike="noStrike" dirty="0" smtClean="0">
                          <a:effectLst/>
                        </a:rPr>
                        <a:t>k</a:t>
                      </a:r>
                      <a:r>
                        <a:rPr lang="en-US" sz="1400" i="0" u="none" strike="noStrike" dirty="0" smtClean="0">
                          <a:effectLst/>
                        </a:rPr>
                        <a:t>tor</a:t>
                      </a:r>
                      <a:r>
                        <a:rPr lang="en-US" sz="1400" i="0" u="none" strike="noStrike" dirty="0">
                          <a:effectLst/>
                        </a:rPr>
                        <a:t>: </a:t>
                      </a:r>
                      <a:r>
                        <a:rPr lang="en-US" sz="1400" i="0" u="none" strike="noStrike" dirty="0" smtClean="0">
                          <a:effectLst/>
                        </a:rPr>
                        <a:t>chemic</a:t>
                      </a:r>
                      <a:r>
                        <a:rPr lang="cs-CZ" sz="1400" i="0" u="none" strike="noStrike" dirty="0" err="1" smtClean="0">
                          <a:effectLst/>
                        </a:rPr>
                        <a:t>ký</a:t>
                      </a:r>
                      <a:r>
                        <a:rPr lang="cs-CZ" sz="1400" i="0" u="none" strike="noStrike" dirty="0" smtClean="0">
                          <a:effectLst/>
                        </a:rPr>
                        <a:t>/</a:t>
                      </a:r>
                      <a:r>
                        <a:rPr lang="en-US" sz="1400" i="0" u="none" strike="noStrike" dirty="0" err="1" smtClean="0">
                          <a:effectLst/>
                        </a:rPr>
                        <a:t>distribu</a:t>
                      </a:r>
                      <a:r>
                        <a:rPr lang="cs-CZ" sz="1400" i="0" u="none" strike="noStrike" dirty="0" err="1" smtClean="0">
                          <a:effectLst/>
                        </a:rPr>
                        <a:t>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3054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1" i="0" u="none" strike="noStrike" kern="1200" dirty="0" err="1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Bilfinger</a:t>
                      </a:r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dirty="0" err="1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Industrial</a:t>
                      </a:r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dirty="0" err="1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Services</a:t>
                      </a:r>
                      <a:r>
                        <a:rPr lang="cs-CZ" sz="1400" b="1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Czech </a:t>
                      </a:r>
                      <a:r>
                        <a:rPr lang="cs-CZ" sz="1400" b="1" i="0" u="none" strike="noStrike" kern="1200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s.r.o. </a:t>
                      </a:r>
                    </a:p>
                  </a:txBody>
                  <a:tcPr marL="9525" marR="9525" marT="9528" marB="0" anchor="ctr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 smtClean="0">
                          <a:effectLst/>
                        </a:rPr>
                        <a:t>Se</a:t>
                      </a:r>
                      <a:r>
                        <a:rPr lang="cs-CZ" sz="1400" i="0" u="none" strike="noStrike" dirty="0" smtClean="0">
                          <a:effectLst/>
                        </a:rPr>
                        <a:t>k</a:t>
                      </a:r>
                      <a:r>
                        <a:rPr lang="en-US" sz="1400" i="0" u="none" strike="noStrike" dirty="0" smtClean="0">
                          <a:effectLst/>
                        </a:rPr>
                        <a:t>tor</a:t>
                      </a:r>
                      <a:r>
                        <a:rPr lang="en-US" sz="1400" i="0" u="none" strike="noStrike" dirty="0">
                          <a:effectLst/>
                        </a:rPr>
                        <a:t>: </a:t>
                      </a:r>
                      <a:r>
                        <a:rPr lang="cs-CZ" sz="1400" i="0" u="none" strike="noStrike" dirty="0" smtClean="0">
                          <a:effectLst/>
                        </a:rPr>
                        <a:t>průmyslové služby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230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Femocat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230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0" u="none" strike="noStrike" dirty="0" smtClean="0">
                          <a:effectLst/>
                        </a:rPr>
                        <a:t>Průmysl</a:t>
                      </a:r>
                      <a:r>
                        <a:rPr lang="en-US" sz="1400" i="0" u="none" strike="noStrike" dirty="0" smtClean="0">
                          <a:effectLst/>
                        </a:rPr>
                        <a:t>: </a:t>
                      </a:r>
                      <a:r>
                        <a:rPr lang="cs-CZ" sz="1400" i="0" u="none" strike="noStrike" dirty="0" smtClean="0">
                          <a:effectLst/>
                        </a:rPr>
                        <a:t>chemický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b"/>
                </a:tc>
              </a:tr>
            </a:tbl>
          </a:graphicData>
        </a:graphic>
      </p:graphicFrame>
      <p:pic>
        <p:nvPicPr>
          <p:cNvPr id="133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34425" r="10634" b="31030"/>
          <a:stretch>
            <a:fillRect/>
          </a:stretch>
        </p:blipFill>
        <p:spPr bwMode="auto">
          <a:xfrm>
            <a:off x="2127250" y="5757863"/>
            <a:ext cx="17970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732463"/>
            <a:ext cx="1152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56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6D3888-9A3F-4088-9BA0-CFC087A879A9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Důvody pro výběr Semtin</a:t>
            </a:r>
            <a:r>
              <a:rPr lang="cs-CZ" altLang="cs-CZ" sz="2800" b="1">
                <a:latin typeface="Arial" panose="020B0604020202020204" pitchFamily="34" charset="0"/>
              </a:rPr>
              <a:t>Z</a:t>
            </a:r>
            <a:r>
              <a:rPr lang="cs-CZ" altLang="cs-CZ" sz="2800" b="1"/>
              <a:t>one</a:t>
            </a:r>
          </a:p>
        </p:txBody>
      </p:sp>
      <p:sp>
        <p:nvSpPr>
          <p:cNvPr id="10243" name="Zástupný symbol pro obsah 2"/>
          <p:cNvSpPr txBox="1">
            <a:spLocks/>
          </p:cNvSpPr>
          <p:nvPr/>
        </p:nvSpPr>
        <p:spPr bwMode="auto">
          <a:xfrm>
            <a:off x="1908175" y="1196975"/>
            <a:ext cx="72358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Nejedná se o typický </a:t>
            </a:r>
            <a:r>
              <a:rPr lang="cs-CZ" altLang="cs-CZ" sz="1800" dirty="0" err="1" smtClean="0">
                <a:solidFill>
                  <a:srgbClr val="404040"/>
                </a:solidFill>
                <a:cs typeface="Arial" charset="0"/>
              </a:rPr>
              <a:t>brownfield</a:t>
            </a: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 či </a:t>
            </a:r>
            <a:r>
              <a:rPr lang="cs-CZ" altLang="cs-CZ" sz="1800" dirty="0" err="1" smtClean="0">
                <a:solidFill>
                  <a:srgbClr val="404040"/>
                </a:solidFill>
                <a:cs typeface="Arial" charset="0"/>
              </a:rPr>
              <a:t>greenfield</a:t>
            </a: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 (většinou nutné investovat pouze do samotné technologie)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Možno využít stávající sítě : elektro, pára, voda, zemní plyn …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K dispozici </a:t>
            </a:r>
            <a:r>
              <a:rPr lang="cs-CZ" altLang="cs-CZ" sz="18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biologická čistírna odpadních vod, skladovací plochy, doprava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Areál poskytuje veškeré související služby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Možnost spolupodílet se na investici (dotovaná cena, společný podnik)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Do 2020 bude provedena kompletní rekonstrukce energetického zdroje s variabilní palivovou základnou – jistota stabilních dodávek, snížení dopadů růstu cen energií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Synergie v rámci areálu i v rámci skupiny </a:t>
            </a:r>
            <a:r>
              <a:rPr lang="cs-CZ" altLang="cs-CZ" sz="1800" dirty="0" err="1" smtClean="0">
                <a:solidFill>
                  <a:srgbClr val="404040"/>
                </a:solidFill>
                <a:cs typeface="Arial" charset="0"/>
              </a:rPr>
              <a:t>Kaprain</a:t>
            </a:r>
            <a:endParaRPr lang="cs-CZ" altLang="cs-CZ" sz="1800" dirty="0" smtClean="0">
              <a:solidFill>
                <a:srgbClr val="404040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Možnost prodeje i pronájmu objektů a prostoru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Vynikající vztahy s místními orgány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Úzká spolupráce se školami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	 – SPŠCH – ročně cca 60 absolventů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	 – Univerzita Pardubice, </a:t>
            </a:r>
            <a:r>
              <a:rPr lang="cs-CZ" altLang="cs-CZ" sz="1800" dirty="0" err="1" smtClean="0">
                <a:solidFill>
                  <a:srgbClr val="404040"/>
                </a:solidFill>
                <a:cs typeface="Arial" charset="0"/>
              </a:rPr>
              <a:t>FChT</a:t>
            </a: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 – ročně cca 350 - 400 absolventů</a:t>
            </a: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rgbClr val="404040"/>
                </a:solidFill>
                <a:cs typeface="Arial" charset="0"/>
              </a:rPr>
              <a:t>Strategická poloha v rámci ČR i střední Evropy</a:t>
            </a:r>
          </a:p>
        </p:txBody>
      </p:sp>
      <p:sp>
        <p:nvSpPr>
          <p:cNvPr id="14340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7DE8CB-8F7D-41AF-9CD6-291B7268EE12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3" descr="page-our-vi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84763"/>
            <a:ext cx="514826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dpis 1"/>
          <p:cNvSpPr txBox="1">
            <a:spLocks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Vize, jak bude zóna vypadat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25638" y="1063625"/>
            <a:ext cx="70564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Moderní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zóna = moderní výroby, infrastruktura a služby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Důraz na bezpečnost a ochranu zdraví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Vyřešené ekologické otázky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Prosperita a trvalý rozvoj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Vyhledávané centrum zaměstnanosti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Vysoké využití areálu (min.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%)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Synergická spolupráce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Výrazná podpora školství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5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B4852B-32E4-45AA-A794-A9F3003846B4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33177</TotalTime>
  <Words>1029</Words>
  <Application>Microsoft Office PowerPoint</Application>
  <PresentationFormat>Předvádění na obrazovce (4:3)</PresentationFormat>
  <Paragraphs>246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Webdings</vt:lpstr>
      <vt:lpstr>Motiv sady Office</vt:lpstr>
      <vt:lpstr>Vlastní návrh</vt:lpstr>
      <vt:lpstr>SEMTINZONE The Chemical Park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Společnosti v SemtinZone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/>
  <cp:lastModifiedBy>Tochackova Jitka</cp:lastModifiedBy>
  <cp:revision>104</cp:revision>
  <cp:lastPrinted>2014-08-13T08:41:16Z</cp:lastPrinted>
  <dcterms:created xsi:type="dcterms:W3CDTF">2012-05-15T06:00:26Z</dcterms:created>
  <dcterms:modified xsi:type="dcterms:W3CDTF">2024-02-27T12:12:08Z</dcterms:modified>
</cp:coreProperties>
</file>